
<file path=[Content_Types].xml><?xml version="1.0" encoding="utf-8"?>
<Types xmlns="http://schemas.openxmlformats.org/package/2006/content-types">
  <Default Extension="mp3" ContentType="audio/unknown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6858000" type="screen4x3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588" autoAdjust="0"/>
    <p:restoredTop sz="94671" autoAdjust="0"/>
  </p:normalViewPr>
  <p:slideViewPr>
    <p:cSldViewPr>
      <p:cViewPr varScale="1">
        <p:scale>
          <a:sx n="70" d="100"/>
          <a:sy n="70" d="100"/>
        </p:scale>
        <p:origin x="-828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183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PNG>
</file>

<file path=ppt/media/image17.jpg>
</file>

<file path=ppt/media/image2.png>
</file>

<file path=ppt/media/image3.jpg>
</file>

<file path=ppt/media/image4.png>
</file>

<file path=ppt/media/image5.jpg>
</file>

<file path=ppt/media/image6.jpg>
</file>

<file path=ppt/media/image7.JPG>
</file>

<file path=ppt/media/image8.jpeg>
</file>

<file path=ppt/media/image9.jpe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cs-CZ" smtClean="0"/>
              <a:t>Kliknutím lze upravit styl předlohy.</a:t>
            </a:r>
            <a:endParaRPr lang="cs-CZ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ABFF8-7049-4842-89A1-311EA602D729}" type="datetimeFigureOut">
              <a:rPr lang="cs-CZ" smtClean="0"/>
              <a:t>2.1.2013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82CB5-E699-4289-A526-8CD4338D0B1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3529129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0" advClick="0" advTm="8000"/>
    </mc:Choice>
    <mc:Fallback>
      <p:transition spd="slow" advClick="0" advTm="8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ABFF8-7049-4842-89A1-311EA602D729}" type="datetimeFigureOut">
              <a:rPr lang="cs-CZ" smtClean="0"/>
              <a:t>2.1.2013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82CB5-E699-4289-A526-8CD4338D0B1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389818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0" advClick="0" advTm="8000"/>
    </mc:Choice>
    <mc:Fallback>
      <p:transition spd="slow" advClick="0" advTm="8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ABFF8-7049-4842-89A1-311EA602D729}" type="datetimeFigureOut">
              <a:rPr lang="cs-CZ" smtClean="0"/>
              <a:t>2.1.2013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82CB5-E699-4289-A526-8CD4338D0B1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0388275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0" advClick="0" advTm="8000"/>
    </mc:Choice>
    <mc:Fallback>
      <p:transition spd="slow" advClick="0" advTm="8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ABFF8-7049-4842-89A1-311EA602D729}" type="datetimeFigureOut">
              <a:rPr lang="cs-CZ" smtClean="0"/>
              <a:t>2.1.2013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82CB5-E699-4289-A526-8CD4338D0B1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8119323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0" advClick="0" advTm="8000"/>
    </mc:Choice>
    <mc:Fallback>
      <p:transition spd="slow" advClick="0" advTm="8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čá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 smtClean="0"/>
              <a:t>Kliknutím lze upravit styly předlohy textu.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ABFF8-7049-4842-89A1-311EA602D729}" type="datetimeFigureOut">
              <a:rPr lang="cs-CZ" smtClean="0"/>
              <a:t>2.1.2013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82CB5-E699-4289-A526-8CD4338D0B1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811076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0" advClick="0" advTm="8000"/>
    </mc:Choice>
    <mc:Fallback>
      <p:transition spd="slow" advClick="0" advTm="8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obsah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ABFF8-7049-4842-89A1-311EA602D729}" type="datetimeFigureOut">
              <a:rPr lang="cs-CZ" smtClean="0"/>
              <a:t>2.1.2013</a:t>
            </a:fld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82CB5-E699-4289-A526-8CD4338D0B1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8102625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0" advClick="0" advTm="8000"/>
    </mc:Choice>
    <mc:Fallback>
      <p:transition spd="slow" advClick="0" advTm="8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5" name="Zástupný symbol pro text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</p:txBody>
      </p:sp>
      <p:sp>
        <p:nvSpPr>
          <p:cNvPr id="6" name="Zástupný symbol pro obsah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7" name="Zástupný symbol pro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ABFF8-7049-4842-89A1-311EA602D729}" type="datetimeFigureOut">
              <a:rPr lang="cs-CZ" smtClean="0"/>
              <a:t>2.1.2013</a:t>
            </a:fld>
            <a:endParaRPr lang="cs-CZ"/>
          </a:p>
        </p:txBody>
      </p:sp>
      <p:sp>
        <p:nvSpPr>
          <p:cNvPr id="8" name="Zástupný symbol pro zápatí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Zástupný symbol pro číslo snímk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82CB5-E699-4289-A526-8CD4338D0B1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2856791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0" advClick="0" advTm="8000"/>
    </mc:Choice>
    <mc:Fallback>
      <p:transition spd="slow" advClick="0" advTm="8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Pouze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ABFF8-7049-4842-89A1-311EA602D729}" type="datetimeFigureOut">
              <a:rPr lang="cs-CZ" smtClean="0"/>
              <a:t>2.1.2013</a:t>
            </a:fld>
            <a:endParaRPr lang="cs-CZ"/>
          </a:p>
        </p:txBody>
      </p:sp>
      <p:sp>
        <p:nvSpPr>
          <p:cNvPr id="4" name="Zástupný symbol pro zápatí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82CB5-E699-4289-A526-8CD4338D0B1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9719834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0" advClick="0" advTm="8000"/>
    </mc:Choice>
    <mc:Fallback>
      <p:transition spd="slow" advClick="0" advTm="8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ABFF8-7049-4842-89A1-311EA602D729}" type="datetimeFigureOut">
              <a:rPr lang="cs-CZ" smtClean="0"/>
              <a:t>2.1.2013</a:t>
            </a:fld>
            <a:endParaRPr lang="cs-CZ"/>
          </a:p>
        </p:txBody>
      </p:sp>
      <p:sp>
        <p:nvSpPr>
          <p:cNvPr id="3" name="Zástupný symbol pro zápatí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82CB5-E699-4289-A526-8CD4338D0B1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0062873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0" advClick="0" advTm="8000"/>
    </mc:Choice>
    <mc:Fallback>
      <p:transition spd="slow" advClick="0" advTm="8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ABFF8-7049-4842-89A1-311EA602D729}" type="datetimeFigureOut">
              <a:rPr lang="cs-CZ" smtClean="0"/>
              <a:t>2.1.2013</a:t>
            </a:fld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82CB5-E699-4289-A526-8CD4338D0B1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8354398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0" advClick="0" advTm="8000"/>
    </mc:Choice>
    <mc:Fallback>
      <p:transition spd="slow" advClick="0" advTm="8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obrázek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ABFF8-7049-4842-89A1-311EA602D729}" type="datetimeFigureOut">
              <a:rPr lang="cs-CZ" smtClean="0"/>
              <a:t>2.1.2013</a:t>
            </a:fld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82CB5-E699-4289-A526-8CD4338D0B1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040742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0" advClick="0" advTm="8000"/>
    </mc:Choice>
    <mc:Fallback>
      <p:transition spd="slow" advClick="0" advTm="8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nadpis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1ABFF8-7049-4842-89A1-311EA602D729}" type="datetimeFigureOut">
              <a:rPr lang="cs-CZ" smtClean="0"/>
              <a:t>2.1.2013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082CB5-E699-4289-A526-8CD4338D0B1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8915584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8000" advClick="0" advTm="8000"/>
    </mc:Choice>
    <mc:Fallback>
      <p:transition spd="slow" advClick="0" advTm="8000"/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3" Type="http://schemas.openxmlformats.org/officeDocument/2006/relationships/image" Target="../media/image9.jpeg"/><Relationship Id="rId7" Type="http://schemas.openxmlformats.org/officeDocument/2006/relationships/image" Target="../media/image13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5" Type="http://schemas.openxmlformats.org/officeDocument/2006/relationships/image" Target="../media/image17.jp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ázek 3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encilGrayscal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263526"/>
            <a:ext cx="8460432" cy="6345325"/>
          </a:xfrm>
          <a:prstGeom prst="rect">
            <a:avLst/>
          </a:prstGeom>
        </p:spPr>
      </p:pic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755576" y="2132857"/>
            <a:ext cx="7772400" cy="1152128"/>
          </a:xfrm>
          <a:solidFill>
            <a:srgbClr val="FFFF00"/>
          </a:solidFill>
        </p:spPr>
        <p:txBody>
          <a:bodyPr>
            <a:normAutofit fontScale="90000"/>
          </a:bodyPr>
          <a:lstStyle/>
          <a:p>
            <a:r>
              <a:rPr lang="cs-CZ" sz="9800" b="1" dirty="0" smtClean="0">
                <a:latin typeface="Marathon" pitchFamily="2" charset="0"/>
              </a:rPr>
              <a:t>CK Odyssea Tour</a:t>
            </a:r>
            <a:endParaRPr lang="cs-CZ" b="1" dirty="0">
              <a:latin typeface="Marathon" pitchFamily="2" charset="0"/>
            </a:endParaRPr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694928"/>
          </a:xfrm>
          <a:solidFill>
            <a:srgbClr val="FFFF00"/>
          </a:solidFill>
        </p:spPr>
        <p:txBody>
          <a:bodyPr>
            <a:normAutofit/>
          </a:bodyPr>
          <a:lstStyle/>
          <a:p>
            <a:r>
              <a:rPr lang="cs-CZ" dirty="0" smtClean="0">
                <a:solidFill>
                  <a:schemeClr val="tx1"/>
                </a:solidFill>
              </a:rPr>
              <a:t>ZIMA 2012/2013</a:t>
            </a:r>
            <a:endParaRPr lang="cs-CZ" dirty="0">
              <a:solidFill>
                <a:schemeClr val="tx1"/>
              </a:solidFill>
            </a:endParaRPr>
          </a:p>
        </p:txBody>
      </p:sp>
      <p:pic>
        <p:nvPicPr>
          <p:cNvPr id="5" name="On-My-Head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2469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0" advClick="0" advTm="8135"/>
    </mc:Choice>
    <mc:Fallback>
      <p:transition spd="slow" advClick="0" advTm="81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14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5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06090"/>
          </a:xfrm>
        </p:spPr>
        <p:txBody>
          <a:bodyPr>
            <a:normAutofit fontScale="90000"/>
          </a:bodyPr>
          <a:lstStyle/>
          <a:p>
            <a:r>
              <a:rPr lang="cs-CZ" dirty="0" smtClean="0"/>
              <a:t>Lyžování</a:t>
            </a:r>
            <a:endParaRPr lang="cs-CZ" dirty="0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467544" y="980728"/>
            <a:ext cx="8229600" cy="5400600"/>
          </a:xfrm>
        </p:spPr>
        <p:txBody>
          <a:bodyPr/>
          <a:lstStyle/>
          <a:p>
            <a:pPr marL="0" indent="0">
              <a:buNone/>
            </a:pPr>
            <a:r>
              <a:rPr lang="cs-CZ" dirty="0" smtClean="0"/>
              <a:t>Rokytnice nad Jizerou</a:t>
            </a:r>
          </a:p>
          <a:p>
            <a:pPr marL="0" indent="0">
              <a:buNone/>
            </a:pPr>
            <a:r>
              <a:rPr lang="cs-CZ" dirty="0"/>
              <a:t>	</a:t>
            </a:r>
            <a:r>
              <a:rPr lang="cs-CZ" dirty="0" smtClean="0"/>
              <a:t>- 9 </a:t>
            </a:r>
            <a:r>
              <a:rPr lang="cs-CZ" dirty="0" err="1" smtClean="0"/>
              <a:t>skiareálů</a:t>
            </a:r>
            <a:endParaRPr lang="cs-CZ" dirty="0" smtClean="0"/>
          </a:p>
          <a:p>
            <a:pPr marL="0" indent="0">
              <a:buNone/>
            </a:pPr>
            <a:r>
              <a:rPr lang="cs-CZ" dirty="0"/>
              <a:t>	</a:t>
            </a:r>
            <a:r>
              <a:rPr lang="cs-CZ" dirty="0" smtClean="0"/>
              <a:t>- 2 čtyřsedačkové lanovky</a:t>
            </a:r>
          </a:p>
          <a:p>
            <a:pPr marL="0" indent="0">
              <a:buNone/>
            </a:pPr>
            <a:r>
              <a:rPr lang="cs-CZ" dirty="0"/>
              <a:t>	</a:t>
            </a:r>
            <a:r>
              <a:rPr lang="cs-CZ" dirty="0" smtClean="0"/>
              <a:t>- přes 30 vleků</a:t>
            </a:r>
          </a:p>
          <a:p>
            <a:pPr marL="0" indent="0">
              <a:buNone/>
            </a:pPr>
            <a:r>
              <a:rPr lang="cs-CZ" dirty="0"/>
              <a:t>	</a:t>
            </a:r>
            <a:r>
              <a:rPr lang="cs-CZ" dirty="0" smtClean="0"/>
              <a:t>- bonus – </a:t>
            </a:r>
            <a:r>
              <a:rPr lang="cs-CZ" dirty="0" err="1" smtClean="0"/>
              <a:t>snowtubing</a:t>
            </a:r>
            <a:endParaRPr lang="cs-CZ" dirty="0" smtClean="0"/>
          </a:p>
          <a:p>
            <a:pPr marL="0" indent="0">
              <a:buNone/>
            </a:pPr>
            <a:r>
              <a:rPr lang="cs-CZ" dirty="0"/>
              <a:t>	</a:t>
            </a:r>
            <a:r>
              <a:rPr lang="cs-CZ" dirty="0" smtClean="0"/>
              <a:t>- permanentka (všechny areály)</a:t>
            </a:r>
          </a:p>
          <a:p>
            <a:pPr marL="0" indent="0">
              <a:buNone/>
            </a:pPr>
            <a:r>
              <a:rPr lang="cs-CZ" dirty="0"/>
              <a:t>	</a:t>
            </a:r>
            <a:r>
              <a:rPr lang="cs-CZ" dirty="0" smtClean="0"/>
              <a:t>	3 dny – 1680 Kč</a:t>
            </a:r>
          </a:p>
          <a:p>
            <a:pPr marL="0" indent="0">
              <a:buNone/>
            </a:pPr>
            <a:r>
              <a:rPr lang="cs-CZ" dirty="0"/>
              <a:t>	</a:t>
            </a:r>
            <a:r>
              <a:rPr lang="cs-CZ" dirty="0" smtClean="0"/>
              <a:t>	4 dny – 2170 Kč</a:t>
            </a:r>
            <a:endParaRPr lang="cs-CZ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010254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0" advClick="0" advTm="16697"/>
    </mc:Choice>
    <mc:Fallback>
      <p:transition spd="slow" advClick="0" advTm="166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78098"/>
          </a:xfrm>
        </p:spPr>
        <p:txBody>
          <a:bodyPr/>
          <a:lstStyle/>
          <a:p>
            <a:r>
              <a:rPr lang="cs-CZ" dirty="0" smtClean="0"/>
              <a:t>Lyžování</a:t>
            </a:r>
            <a:endParaRPr lang="cs-CZ" dirty="0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457200" y="1196752"/>
            <a:ext cx="8229600" cy="4929411"/>
          </a:xfrm>
        </p:spPr>
        <p:txBody>
          <a:bodyPr/>
          <a:lstStyle/>
          <a:p>
            <a:pPr marL="0" indent="0">
              <a:buNone/>
            </a:pPr>
            <a:r>
              <a:rPr lang="cs-CZ" dirty="0" smtClean="0"/>
              <a:t>Harrachov</a:t>
            </a:r>
          </a:p>
          <a:p>
            <a:pPr marL="0" indent="0">
              <a:buNone/>
            </a:pPr>
            <a:r>
              <a:rPr lang="cs-CZ" dirty="0"/>
              <a:t>	</a:t>
            </a:r>
            <a:r>
              <a:rPr lang="cs-CZ" dirty="0" smtClean="0"/>
              <a:t>- 2 červená, 1 černá, 1 modrá sjezdovka</a:t>
            </a:r>
          </a:p>
          <a:p>
            <a:pPr marL="0" indent="0">
              <a:buNone/>
            </a:pPr>
            <a:r>
              <a:rPr lang="cs-CZ" dirty="0"/>
              <a:t>	</a:t>
            </a:r>
            <a:r>
              <a:rPr lang="cs-CZ" dirty="0" smtClean="0"/>
              <a:t>- sedačkové lanovky</a:t>
            </a:r>
          </a:p>
          <a:p>
            <a:pPr marL="0" indent="0">
              <a:buNone/>
            </a:pPr>
            <a:r>
              <a:rPr lang="cs-CZ" dirty="0"/>
              <a:t>	</a:t>
            </a:r>
            <a:r>
              <a:rPr lang="cs-CZ" dirty="0" smtClean="0"/>
              <a:t>- ceny stejné jako v Rokytnici</a:t>
            </a:r>
          </a:p>
          <a:p>
            <a:pPr marL="0" indent="0">
              <a:buNone/>
            </a:pPr>
            <a:endParaRPr lang="cs-CZ" dirty="0" smtClean="0"/>
          </a:p>
          <a:p>
            <a:pPr marL="0" indent="0">
              <a:buNone/>
            </a:pPr>
            <a:r>
              <a:rPr lang="cs-CZ" dirty="0" smtClean="0"/>
              <a:t>Špindlerův Mlýn</a:t>
            </a:r>
          </a:p>
          <a:p>
            <a:pPr marL="0" indent="0">
              <a:buNone/>
            </a:pPr>
            <a:r>
              <a:rPr lang="cs-CZ" dirty="0"/>
              <a:t>	</a:t>
            </a:r>
            <a:r>
              <a:rPr lang="cs-CZ" dirty="0" smtClean="0"/>
              <a:t>- hodně sjezdovek i vleků </a:t>
            </a:r>
            <a:r>
              <a:rPr lang="cs-CZ" dirty="0" smtClean="0">
                <a:sym typeface="Wingdings" pitchFamily="2" charset="2"/>
              </a:rPr>
              <a:t></a:t>
            </a:r>
          </a:p>
          <a:p>
            <a:pPr marL="0" indent="0">
              <a:buNone/>
            </a:pPr>
            <a:r>
              <a:rPr lang="cs-CZ" dirty="0">
                <a:sym typeface="Wingdings" pitchFamily="2" charset="2"/>
              </a:rPr>
              <a:t>	</a:t>
            </a:r>
            <a:r>
              <a:rPr lang="cs-CZ" dirty="0" smtClean="0">
                <a:sym typeface="Wingdings" pitchFamily="2" charset="2"/>
              </a:rPr>
              <a:t>- sleva na ISIC 20% (tj. 3 dny 1560 Kč)</a:t>
            </a:r>
          </a:p>
          <a:p>
            <a:pPr marL="0" indent="0">
              <a:buNone/>
            </a:pPr>
            <a:endParaRPr lang="cs-CZ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199031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0" advClick="0" advTm="17619"/>
    </mc:Choice>
    <mc:Fallback>
      <p:transition spd="slow" advClick="0" advTm="176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sz="5400" b="1" dirty="0" smtClean="0">
                <a:latin typeface="Marathon" pitchFamily="2" charset="0"/>
              </a:rPr>
              <a:t>Zásadní otázky k </a:t>
            </a:r>
            <a:r>
              <a:rPr lang="cs-CZ" sz="5400" b="1" dirty="0" err="1" smtClean="0">
                <a:latin typeface="Marathon" pitchFamily="2" charset="0"/>
              </a:rPr>
              <a:t>zodpovezení</a:t>
            </a:r>
            <a:endParaRPr lang="cs-CZ" sz="5400" b="1" dirty="0">
              <a:latin typeface="Marathon" pitchFamily="2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179512" y="1600200"/>
            <a:ext cx="8712968" cy="4525963"/>
          </a:xfrm>
        </p:spPr>
        <p:txBody>
          <a:bodyPr/>
          <a:lstStyle/>
          <a:p>
            <a:pPr>
              <a:lnSpc>
                <a:spcPct val="150000"/>
              </a:lnSpc>
              <a:buFont typeface="Wingdings" pitchFamily="2" charset="2"/>
              <a:buChar char="ü"/>
            </a:pPr>
            <a:r>
              <a:rPr lang="cs-CZ" dirty="0"/>
              <a:t> </a:t>
            </a:r>
            <a:r>
              <a:rPr lang="cs-CZ" sz="4000" dirty="0" smtClean="0"/>
              <a:t>Můžu vzít auto?</a:t>
            </a:r>
          </a:p>
          <a:p>
            <a:pPr>
              <a:lnSpc>
                <a:spcPct val="150000"/>
              </a:lnSpc>
              <a:buFont typeface="Wingdings" pitchFamily="2" charset="2"/>
              <a:buChar char="ü"/>
            </a:pPr>
            <a:r>
              <a:rPr lang="cs-CZ" sz="4000" dirty="0" smtClean="0"/>
              <a:t> Kdy můžu přijet?</a:t>
            </a:r>
          </a:p>
          <a:p>
            <a:pPr>
              <a:lnSpc>
                <a:spcPct val="150000"/>
              </a:lnSpc>
              <a:buFont typeface="Wingdings" pitchFamily="2" charset="2"/>
              <a:buChar char="ü"/>
            </a:pPr>
            <a:r>
              <a:rPr lang="cs-CZ" sz="4000" dirty="0" smtClean="0"/>
              <a:t> Co všechno chci na horách dělat/zažít?</a:t>
            </a:r>
          </a:p>
          <a:p>
            <a:pPr>
              <a:lnSpc>
                <a:spcPct val="150000"/>
              </a:lnSpc>
              <a:buFont typeface="Wingdings" pitchFamily="2" charset="2"/>
              <a:buChar char="ü"/>
            </a:pPr>
            <a:r>
              <a:rPr lang="cs-CZ" sz="4000" dirty="0" smtClean="0"/>
              <a:t> Co bych chtěl jíst?</a:t>
            </a:r>
          </a:p>
          <a:p>
            <a:pPr marL="0" indent="0">
              <a:buNone/>
            </a:pPr>
            <a:endParaRPr lang="cs-CZ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2893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0" advClick="0" advTm="25107"/>
    </mc:Choice>
    <mc:Fallback>
      <p:transition spd="slow" advClick="0" advTm="251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3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3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3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3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3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3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3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3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 dirty="0"/>
          </a:p>
        </p:txBody>
      </p:sp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265828">
            <a:off x="1702705" y="845332"/>
            <a:ext cx="5979562" cy="5069773"/>
          </a:xfrm>
        </p:spPr>
      </p:pic>
      <p:pic>
        <p:nvPicPr>
          <p:cNvPr id="5" name="Obrázek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696" y="836712"/>
            <a:ext cx="5514236" cy="5139267"/>
          </a:xfrm>
          <a:prstGeom prst="rect">
            <a:avLst/>
          </a:prstGeom>
        </p:spPr>
      </p:pic>
      <p:pic>
        <p:nvPicPr>
          <p:cNvPr id="6" name="Obrázek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06523">
            <a:off x="711938" y="1444837"/>
            <a:ext cx="7490161" cy="4206013"/>
          </a:xfrm>
          <a:prstGeom prst="rect">
            <a:avLst/>
          </a:prstGeom>
        </p:spPr>
      </p:pic>
      <p:pic>
        <p:nvPicPr>
          <p:cNvPr id="7" name="Obrázek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650" y="857934"/>
            <a:ext cx="6624736" cy="4432728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331909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0" advClick="0" advTm="15417"/>
    </mc:Choice>
    <mc:Fallback>
      <p:transition spd="slow" advClick="0" advTm="154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3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3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3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3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3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3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3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3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3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3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3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188640"/>
            <a:ext cx="5760640" cy="3835709"/>
          </a:xfrm>
        </p:spPr>
      </p:pic>
      <p:pic>
        <p:nvPicPr>
          <p:cNvPr id="5" name="Obrázek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63635">
            <a:off x="3686749" y="3086117"/>
            <a:ext cx="5104696" cy="3403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5889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0" advClick="0" advTm="7556"/>
    </mc:Choice>
    <mc:Fallback>
      <p:transition spd="slow" advClick="0" advTm="75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3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3000"/>
                            </p:stCondLst>
                            <p:childTnLst>
                              <p:par>
                                <p:cTn id="12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3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Ochutnávka z loňska</a:t>
            </a:r>
            <a:endParaRPr lang="cs-CZ" dirty="0"/>
          </a:p>
        </p:txBody>
      </p:sp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4691" y="1270894"/>
            <a:ext cx="6473693" cy="4855270"/>
          </a:xfrm>
        </p:spPr>
      </p:pic>
      <p:pic>
        <p:nvPicPr>
          <p:cNvPr id="5" name="Obrázek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712878">
            <a:off x="1529201" y="775456"/>
            <a:ext cx="7164288" cy="5373216"/>
          </a:xfrm>
          <a:prstGeom prst="rect">
            <a:avLst/>
          </a:prstGeom>
        </p:spPr>
      </p:pic>
      <p:pic>
        <p:nvPicPr>
          <p:cNvPr id="6" name="Obrázek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80632">
            <a:off x="1187624" y="476672"/>
            <a:ext cx="6972267" cy="5229200"/>
          </a:xfrm>
          <a:prstGeom prst="rect">
            <a:avLst/>
          </a:prstGeom>
        </p:spPr>
      </p:pic>
      <p:pic>
        <p:nvPicPr>
          <p:cNvPr id="7" name="Obrázek 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6351" y="802459"/>
            <a:ext cx="7092280" cy="5319210"/>
          </a:xfrm>
          <a:prstGeom prst="rect">
            <a:avLst/>
          </a:prstGeom>
        </p:spPr>
      </p:pic>
      <p:pic>
        <p:nvPicPr>
          <p:cNvPr id="8" name="Obrázek 7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434015">
            <a:off x="1266708" y="692696"/>
            <a:ext cx="6396203" cy="4797152"/>
          </a:xfrm>
          <a:prstGeom prst="rect">
            <a:avLst/>
          </a:prstGeom>
        </p:spPr>
      </p:pic>
      <p:pic>
        <p:nvPicPr>
          <p:cNvPr id="9" name="Obrázek 8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1624" y="197701"/>
            <a:ext cx="4896544" cy="652872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1469994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0" advClick="0" advTm="26589"/>
    </mc:Choice>
    <mc:Fallback>
      <p:transition spd="slow" advClick="0" advTm="265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1" presetClass="entr" presetSubtype="0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3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1" presetClass="entr" presetSubtype="0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3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3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3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1" presetClass="entr" presetSubtype="0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3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1" presetClass="entr" presetSubtype="0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3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3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1" presetClass="entr" presetSubtype="0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3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3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3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3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1" presetClass="entr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3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3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3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3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Last </a:t>
            </a:r>
            <a:r>
              <a:rPr lang="cs-CZ" dirty="0" err="1" smtClean="0"/>
              <a:t>minute</a:t>
            </a:r>
            <a:r>
              <a:rPr lang="cs-CZ" dirty="0" smtClean="0"/>
              <a:t> nabídka pro letošní rok</a:t>
            </a:r>
            <a:endParaRPr lang="cs-CZ" dirty="0"/>
          </a:p>
        </p:txBody>
      </p:sp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8" y="1412776"/>
            <a:ext cx="6797011" cy="4868879"/>
          </a:xfrm>
        </p:spPr>
      </p:pic>
      <p:pic>
        <p:nvPicPr>
          <p:cNvPr id="5" name="Obrázek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476672"/>
            <a:ext cx="5540408" cy="5729539"/>
          </a:xfrm>
          <a:prstGeom prst="rect">
            <a:avLst/>
          </a:prstGeom>
        </p:spPr>
      </p:pic>
      <p:pic>
        <p:nvPicPr>
          <p:cNvPr id="6" name="Obrázek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1204145"/>
            <a:ext cx="8337438" cy="427459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406203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0" advClick="0" advTm="14046"/>
    </mc:Choice>
    <mc:Fallback>
      <p:transition spd="slow" advClick="0" advTm="140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3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3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3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sz="6600" b="1" dirty="0" smtClean="0">
                <a:latin typeface="Marathon" pitchFamily="2" charset="0"/>
              </a:rPr>
              <a:t>Fakta</a:t>
            </a:r>
            <a:endParaRPr lang="cs-CZ" sz="6600" b="1" dirty="0">
              <a:latin typeface="Marathon" pitchFamily="2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457200" y="1268760"/>
            <a:ext cx="8229600" cy="540060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cs-CZ" dirty="0" smtClean="0"/>
              <a:t> KDY ?      	6. (5.) – 10. 2. 2013</a:t>
            </a:r>
          </a:p>
          <a:p>
            <a:pPr>
              <a:buFont typeface="Wingdings" pitchFamily="2" charset="2"/>
              <a:buChar char="Ø"/>
            </a:pPr>
            <a:r>
              <a:rPr lang="cs-CZ" dirty="0" smtClean="0"/>
              <a:t> KDE ?		 Jizerské hory – chata Anči 				</a:t>
            </a:r>
            <a:r>
              <a:rPr lang="cs-CZ" sz="2800" dirty="0"/>
              <a:t> 50°42'38.732"N, </a:t>
            </a:r>
            <a:r>
              <a:rPr lang="cs-CZ" sz="2800" dirty="0" smtClean="0"/>
              <a:t>15°27'17.453"E</a:t>
            </a:r>
          </a:p>
          <a:p>
            <a:pPr>
              <a:buFont typeface="Wingdings" pitchFamily="2" charset="2"/>
              <a:buChar char="Ø"/>
            </a:pPr>
            <a:r>
              <a:rPr lang="cs-CZ" dirty="0" smtClean="0"/>
              <a:t> </a:t>
            </a:r>
            <a:r>
              <a:rPr lang="cs-CZ" dirty="0" smtClean="0"/>
              <a:t>KDO?		</a:t>
            </a:r>
            <a:r>
              <a:rPr lang="cs-CZ" dirty="0" err="1" smtClean="0"/>
              <a:t>Odysseáci</a:t>
            </a:r>
            <a:r>
              <a:rPr lang="cs-CZ" dirty="0" smtClean="0"/>
              <a:t> (i </a:t>
            </a:r>
            <a:r>
              <a:rPr lang="cs-CZ" dirty="0" err="1" smtClean="0"/>
              <a:t>odysseáčata</a:t>
            </a:r>
            <a:r>
              <a:rPr lang="cs-CZ" dirty="0" smtClean="0"/>
              <a:t>)</a:t>
            </a:r>
          </a:p>
          <a:p>
            <a:pPr>
              <a:buFont typeface="Wingdings" pitchFamily="2" charset="2"/>
              <a:buChar char="Ø"/>
            </a:pPr>
            <a:r>
              <a:rPr lang="cs-CZ" dirty="0"/>
              <a:t> </a:t>
            </a:r>
            <a:r>
              <a:rPr lang="cs-CZ" dirty="0" smtClean="0"/>
              <a:t>PROČ?	</a:t>
            </a:r>
            <a:r>
              <a:rPr lang="cs-CZ" dirty="0"/>
              <a:t>	</a:t>
            </a:r>
            <a:r>
              <a:rPr lang="cs-CZ" dirty="0" smtClean="0"/>
              <a:t>(vyplň dle uvážení)</a:t>
            </a:r>
          </a:p>
          <a:p>
            <a:pPr>
              <a:buFont typeface="Wingdings" pitchFamily="2" charset="2"/>
              <a:buChar char="Ø"/>
            </a:pPr>
            <a:r>
              <a:rPr lang="cs-CZ" dirty="0"/>
              <a:t> </a:t>
            </a:r>
            <a:r>
              <a:rPr lang="cs-CZ" dirty="0" smtClean="0"/>
              <a:t>ZA KOLIK?	</a:t>
            </a:r>
            <a:r>
              <a:rPr lang="cs-CZ" sz="2800" dirty="0" smtClean="0"/>
              <a:t>ubytování 	80 Kč/os./noc</a:t>
            </a:r>
          </a:p>
          <a:p>
            <a:pPr marL="457200" lvl="1" indent="0">
              <a:buNone/>
            </a:pPr>
            <a:r>
              <a:rPr lang="cs-CZ" dirty="0" smtClean="0"/>
              <a:t>			plná penze	80/den– pouze domácí 					strava</a:t>
            </a:r>
          </a:p>
          <a:p>
            <a:pPr marL="457200" lvl="1" indent="0">
              <a:buNone/>
            </a:pPr>
            <a:r>
              <a:rPr lang="cs-CZ" dirty="0"/>
              <a:t>	</a:t>
            </a:r>
            <a:r>
              <a:rPr lang="cs-CZ" dirty="0" smtClean="0"/>
              <a:t>		lyžování 	viz dále</a:t>
            </a:r>
          </a:p>
          <a:p>
            <a:pPr marL="457200" lvl="1" indent="0">
              <a:buNone/>
            </a:pPr>
            <a:r>
              <a:rPr lang="cs-CZ" dirty="0"/>
              <a:t>	</a:t>
            </a:r>
            <a:r>
              <a:rPr lang="cs-CZ" dirty="0" smtClean="0"/>
              <a:t>		kapesné	dle vlastního uvážení</a:t>
            </a:r>
            <a:endParaRPr lang="cs-CZ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650960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0" advClick="0" advTm="17833"/>
    </mc:Choice>
    <mc:Fallback>
      <p:transition spd="slow" advClick="0" advTm="178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sz="6600" b="1" dirty="0" smtClean="0">
                <a:latin typeface="Marathon" pitchFamily="2" charset="0"/>
              </a:rPr>
              <a:t>FAKTA</a:t>
            </a:r>
            <a:endParaRPr lang="cs-CZ" sz="6600" b="1" dirty="0">
              <a:latin typeface="Marathon" pitchFamily="2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cs-CZ" dirty="0" smtClean="0"/>
              <a:t> CO S SEBOU?</a:t>
            </a:r>
          </a:p>
          <a:p>
            <a:pPr marL="0" indent="0">
              <a:buNone/>
            </a:pPr>
            <a:r>
              <a:rPr lang="cs-CZ" dirty="0"/>
              <a:t>	</a:t>
            </a:r>
            <a:r>
              <a:rPr lang="cs-CZ" dirty="0" smtClean="0"/>
              <a:t>	- lyže, snowboard, běžky, sáňky</a:t>
            </a:r>
          </a:p>
          <a:p>
            <a:pPr marL="0" indent="0">
              <a:buNone/>
            </a:pPr>
            <a:r>
              <a:rPr lang="cs-CZ" dirty="0"/>
              <a:t>	</a:t>
            </a:r>
            <a:r>
              <a:rPr lang="cs-CZ" dirty="0" smtClean="0"/>
              <a:t>	- helmu, brýle, hůlky!, rukavice</a:t>
            </a:r>
          </a:p>
          <a:p>
            <a:pPr marL="0" indent="0">
              <a:buNone/>
            </a:pPr>
            <a:r>
              <a:rPr lang="cs-CZ" dirty="0"/>
              <a:t>	</a:t>
            </a:r>
            <a:r>
              <a:rPr lang="cs-CZ" dirty="0" smtClean="0"/>
              <a:t>	- oblečení na ven i dovnitř, přezuvky</a:t>
            </a:r>
          </a:p>
          <a:p>
            <a:pPr marL="0" indent="0">
              <a:buNone/>
            </a:pPr>
            <a:r>
              <a:rPr lang="cs-CZ" dirty="0"/>
              <a:t>	</a:t>
            </a:r>
            <a:r>
              <a:rPr lang="cs-CZ" dirty="0" smtClean="0"/>
              <a:t>	- </a:t>
            </a:r>
            <a:r>
              <a:rPr lang="cs-CZ" dirty="0" err="1" smtClean="0"/>
              <a:t>deskovky</a:t>
            </a:r>
            <a:r>
              <a:rPr lang="cs-CZ" dirty="0" smtClean="0"/>
              <a:t>, hudbu (aj. </a:t>
            </a:r>
            <a:r>
              <a:rPr lang="cs-CZ" dirty="0" err="1" smtClean="0"/>
              <a:t>párty</a:t>
            </a:r>
            <a:r>
              <a:rPr lang="cs-CZ" dirty="0" smtClean="0"/>
              <a:t> věci)</a:t>
            </a:r>
          </a:p>
          <a:p>
            <a:pPr marL="0" indent="0">
              <a:buNone/>
            </a:pPr>
            <a:r>
              <a:rPr lang="cs-CZ" dirty="0"/>
              <a:t>	</a:t>
            </a:r>
            <a:r>
              <a:rPr lang="cs-CZ" dirty="0" smtClean="0"/>
              <a:t>	- spacák (záleží na počtu účastníků)</a:t>
            </a:r>
          </a:p>
          <a:p>
            <a:pPr marL="0" indent="0">
              <a:buNone/>
            </a:pPr>
            <a:r>
              <a:rPr lang="cs-CZ" dirty="0"/>
              <a:t>	</a:t>
            </a:r>
            <a:r>
              <a:rPr lang="cs-CZ" dirty="0" smtClean="0"/>
              <a:t>	- auto (kdo má)</a:t>
            </a:r>
            <a:endParaRPr lang="cs-CZ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301589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0" advClick="0" advTm="20605"/>
    </mc:Choice>
    <mc:Fallback>
      <p:transition spd="slow" advClick="0" advTm="206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sz="6600" b="1" dirty="0" smtClean="0">
                <a:latin typeface="Marathon" pitchFamily="2" charset="0"/>
              </a:rPr>
              <a:t>FAKTA</a:t>
            </a:r>
            <a:endParaRPr lang="cs-CZ" sz="6600" b="1" dirty="0">
              <a:latin typeface="Marathon" pitchFamily="2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467544" y="1340768"/>
            <a:ext cx="8229600" cy="4896544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cs-CZ" dirty="0" smtClean="0"/>
              <a:t>JAK SE TAM DOSTAT?</a:t>
            </a:r>
          </a:p>
          <a:p>
            <a:pPr marL="0" indent="0">
              <a:buNone/>
            </a:pPr>
            <a:r>
              <a:rPr lang="cs-CZ" dirty="0" smtClean="0"/>
              <a:t>	motorizovaná část: </a:t>
            </a:r>
          </a:p>
          <a:p>
            <a:pPr marL="0" indent="0">
              <a:buNone/>
            </a:pPr>
            <a:r>
              <a:rPr lang="cs-CZ" dirty="0"/>
              <a:t>		</a:t>
            </a:r>
            <a:r>
              <a:rPr lang="cs-CZ" dirty="0" smtClean="0"/>
              <a:t>po silnici (mapa na vyžádání)</a:t>
            </a:r>
            <a:endParaRPr lang="cs-CZ" dirty="0"/>
          </a:p>
          <a:p>
            <a:pPr marL="0" indent="0">
              <a:buNone/>
            </a:pPr>
            <a:endParaRPr lang="cs-CZ" dirty="0"/>
          </a:p>
          <a:p>
            <a:pPr marL="0" indent="0">
              <a:buNone/>
            </a:pPr>
            <a:r>
              <a:rPr lang="cs-CZ" dirty="0" smtClean="0"/>
              <a:t>	</a:t>
            </a:r>
            <a:r>
              <a:rPr lang="cs-CZ" dirty="0" err="1" smtClean="0"/>
              <a:t>sockaři</a:t>
            </a:r>
            <a:r>
              <a:rPr lang="cs-CZ" dirty="0" smtClean="0"/>
              <a:t> (vlak, bus):</a:t>
            </a:r>
          </a:p>
          <a:p>
            <a:pPr marL="0" indent="0">
              <a:buNone/>
            </a:pPr>
            <a:r>
              <a:rPr lang="cs-CZ" dirty="0"/>
              <a:t>	</a:t>
            </a:r>
            <a:r>
              <a:rPr lang="cs-CZ" dirty="0" smtClean="0"/>
              <a:t>	z Prahy – autobusem, cca 3h (i přímé 							spoje)</a:t>
            </a:r>
          </a:p>
          <a:p>
            <a:pPr marL="0" indent="0">
              <a:buNone/>
            </a:pPr>
            <a:r>
              <a:rPr lang="cs-CZ" dirty="0"/>
              <a:t>	</a:t>
            </a:r>
            <a:r>
              <a:rPr lang="cs-CZ" dirty="0" smtClean="0"/>
              <a:t>	z HK – vlak i bus, 2-3h cesty</a:t>
            </a:r>
            <a:endParaRPr lang="cs-CZ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481136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0" advClick="0" advTm="14135"/>
    </mc:Choice>
    <mc:Fallback>
      <p:transition spd="slow" advClick="0" advTm="141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sz="6600" b="1" dirty="0" smtClean="0">
                <a:latin typeface="Marathon" pitchFamily="2" charset="0"/>
              </a:rPr>
              <a:t>FAKTA</a:t>
            </a:r>
            <a:endParaRPr lang="cs-CZ" sz="6600" dirty="0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457200" y="1268760"/>
            <a:ext cx="8229600" cy="4857403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cs-CZ" dirty="0" smtClean="0"/>
              <a:t>CO TAM?</a:t>
            </a:r>
          </a:p>
          <a:p>
            <a:pPr marL="457200" lvl="1" indent="0">
              <a:buNone/>
            </a:pPr>
            <a:r>
              <a:rPr lang="cs-CZ" dirty="0" smtClean="0"/>
              <a:t>zimní sporty – lyžování, </a:t>
            </a:r>
            <a:r>
              <a:rPr lang="cs-CZ" dirty="0" err="1" smtClean="0"/>
              <a:t>snowboardování</a:t>
            </a:r>
            <a:r>
              <a:rPr lang="cs-CZ" dirty="0" smtClean="0"/>
              <a:t>, sáňkování, </a:t>
            </a:r>
          </a:p>
          <a:p>
            <a:pPr marL="457200" lvl="1" indent="0">
              <a:buNone/>
            </a:pPr>
            <a:r>
              <a:rPr lang="cs-CZ" dirty="0"/>
              <a:t>	</a:t>
            </a:r>
            <a:r>
              <a:rPr lang="cs-CZ" dirty="0" smtClean="0"/>
              <a:t>		běžkování všude možn</a:t>
            </a:r>
            <a:r>
              <a:rPr lang="cs-CZ" dirty="0"/>
              <a:t>ě</a:t>
            </a:r>
            <a:endParaRPr lang="cs-CZ" dirty="0" smtClean="0"/>
          </a:p>
          <a:p>
            <a:pPr marL="457200" lvl="1" indent="0">
              <a:buNone/>
            </a:pPr>
            <a:r>
              <a:rPr lang="cs-CZ" dirty="0" smtClean="0"/>
              <a:t>letní sporty – plavání (ve vaně)</a:t>
            </a:r>
          </a:p>
          <a:p>
            <a:pPr marL="457200" lvl="1" indent="0">
              <a:buNone/>
            </a:pPr>
            <a:r>
              <a:rPr lang="cs-CZ" dirty="0" smtClean="0"/>
              <a:t>hazardní hry – </a:t>
            </a:r>
            <a:r>
              <a:rPr lang="cs-CZ" dirty="0" err="1" smtClean="0"/>
              <a:t>jungle</a:t>
            </a:r>
            <a:r>
              <a:rPr lang="cs-CZ" dirty="0" smtClean="0"/>
              <a:t> speed, salát, apod.</a:t>
            </a:r>
          </a:p>
          <a:p>
            <a:pPr marL="457200" lvl="1" indent="0">
              <a:buNone/>
            </a:pPr>
            <a:r>
              <a:rPr lang="cs-CZ" dirty="0" smtClean="0"/>
              <a:t>kulinářské zážitky – špagety s kečupem, topinky atd.</a:t>
            </a:r>
          </a:p>
          <a:p>
            <a:pPr marL="457200" lvl="1" indent="0">
              <a:buNone/>
            </a:pPr>
            <a:r>
              <a:rPr lang="cs-CZ" dirty="0" smtClean="0"/>
              <a:t>turistika – města Harrachov, Jablonec nad Jizerou, 		Špindlerův Mlýn</a:t>
            </a:r>
          </a:p>
          <a:p>
            <a:pPr marL="457200" lvl="1" indent="0">
              <a:buNone/>
            </a:pPr>
            <a:r>
              <a:rPr lang="cs-CZ" dirty="0"/>
              <a:t>	</a:t>
            </a:r>
            <a:r>
              <a:rPr lang="cs-CZ" dirty="0" smtClean="0"/>
              <a:t>	- příroda na pěšky</a:t>
            </a:r>
          </a:p>
          <a:p>
            <a:pPr marL="457200" lvl="1" indent="0">
              <a:buNone/>
            </a:pPr>
            <a:endParaRPr lang="cs-CZ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765409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0" advClick="0" advTm="21001"/>
    </mc:Choice>
    <mc:Fallback>
      <p:transition spd="slow" advClick="0" advTm="210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0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3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3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6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3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3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90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3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3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3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3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3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3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80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3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3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1000"/>
                            </p:stCondLst>
                            <p:childTnLst>
                              <p:par>
                                <p:cTn id="4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3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3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|2.8|2.5|3.3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3|4.3|5.6|5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9|0.5|3.6|3.6|3.4|3.8|3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2|3.8|4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2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3"/>
</p:tagLst>
</file>

<file path=ppt/theme/theme1.xml><?xml version="1.0" encoding="utf-8"?>
<a:theme xmlns:a="http://schemas.openxmlformats.org/drawingml/2006/main" name="Motiv systému Office">
  <a:themeElements>
    <a:clrScheme name="Kancelář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celář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2937</TotalTime>
  <Words>77</Words>
  <Application>Microsoft Office PowerPoint</Application>
  <PresentationFormat>Předvádění na obrazovce (4:3)</PresentationFormat>
  <Paragraphs>61</Paragraphs>
  <Slides>12</Slides>
  <Notes>0</Notes>
  <HiddenSlides>0</HiddenSlides>
  <MMClips>1</MMClips>
  <ScaleCrop>false</ScaleCrop>
  <HeadingPairs>
    <vt:vector size="4" baseType="variant">
      <vt:variant>
        <vt:lpstr>Motiv</vt:lpstr>
      </vt:variant>
      <vt:variant>
        <vt:i4>1</vt:i4>
      </vt:variant>
      <vt:variant>
        <vt:lpstr>Nadpisy snímků</vt:lpstr>
      </vt:variant>
      <vt:variant>
        <vt:i4>12</vt:i4>
      </vt:variant>
    </vt:vector>
  </HeadingPairs>
  <TitlesOfParts>
    <vt:vector size="13" baseType="lpstr">
      <vt:lpstr>Motiv systému Office</vt:lpstr>
      <vt:lpstr>CK Odyssea Tour</vt:lpstr>
      <vt:lpstr>Prezentace aplikace PowerPoint</vt:lpstr>
      <vt:lpstr>Prezentace aplikace PowerPoint</vt:lpstr>
      <vt:lpstr>Ochutnávka z loňska</vt:lpstr>
      <vt:lpstr>Last minute nabídka pro letošní rok</vt:lpstr>
      <vt:lpstr>Fakta</vt:lpstr>
      <vt:lpstr>FAKTA</vt:lpstr>
      <vt:lpstr>FAKTA</vt:lpstr>
      <vt:lpstr>FAKTA</vt:lpstr>
      <vt:lpstr>Lyžování</vt:lpstr>
      <vt:lpstr>Lyžování</vt:lpstr>
      <vt:lpstr>Zásadní otázky k zodpovezení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CK Odyssea Tour</dc:title>
  <dc:creator>Katy</dc:creator>
  <cp:lastModifiedBy>Katy</cp:lastModifiedBy>
  <cp:revision>31</cp:revision>
  <dcterms:created xsi:type="dcterms:W3CDTF">2013-01-01T17:53:46Z</dcterms:created>
  <dcterms:modified xsi:type="dcterms:W3CDTF">2013-01-03T20:46:07Z</dcterms:modified>
</cp:coreProperties>
</file>

<file path=docProps/thumbnail.jpeg>
</file>